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d8940ccad_7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d8940ccad_7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d72a68b2b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8d72a68b2b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d72a68b2b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d72a68b2b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c2c61c390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c2c61c39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d72a68b2b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d72a68b2b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72a68b2b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d72a68b2b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c2b351ce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c2b351ce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8d80f22e6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8d80f22e6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d72a68b2b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d72a68b2b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d8940ccad_8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d8940ccad_8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8d80f22e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8d80f22e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d72a68b2b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d72a68b2b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hyperlink" Target="http://drive.google.com/file/d/1zQ4t92dhp7SEWKJ-ua0N_fL4UMALG5sb/view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1.jpg"/><Relationship Id="rId5" Type="http://schemas.openxmlformats.org/officeDocument/2006/relationships/hyperlink" Target="http://drive.google.com/file/d/1moJ9_8w64g9px8b-XjingiefLUtnHC2p/view" TargetMode="External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hyperlink" Target="http://drive.google.com/file/d/1Ev3y9vXBXVUmjcE3f8h1VP1pRAtnxb4v/view" TargetMode="External"/><Relationship Id="rId6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HhCMQ9l5G9wlKE0VgGPvz8ltPLydEFDT/view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JHaj4zjWgupHKqKlcvUSkyQ_pGwH7Khd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uWGkyU1x_yBxcoteKqi1so3uFYDb61I5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://drive.google.com/file/d/1uK24n4OZMBw9RLxN85HrzGvmrj8GrZ0c/view" TargetMode="External"/><Relationship Id="rId7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NKf7-zeXZjgQ-Pa2n2fEfQpn6r2-3pFH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2-eVuNeNY993euh0eZWuW1bFl-bNZ2QR/view" TargetMode="External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SLvXLSMElaFzsi84SG3IsQqEEgywI2G3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hyperlink" Target="http://drive.google.com/file/d/1tva7lUjeMKS_ZEsxM8AEyMwpBNC5ginr/view" TargetMode="External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112125" y="1446325"/>
            <a:ext cx="5836200" cy="14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20Su3 FMC W</a:t>
            </a:r>
            <a:r>
              <a:rPr lang="en" sz="3300"/>
              <a:t>heelchair Project</a:t>
            </a:r>
            <a:endParaRPr sz="33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231725" y="4285325"/>
            <a:ext cx="35781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member:Simeng Cai, Jialan Sun,Jiaxing Wang,Zhenkai Xia,Haoran Yin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Calf pad</a:t>
            </a:r>
            <a:endParaRPr/>
          </a:p>
        </p:txBody>
      </p:sp>
      <p:sp>
        <p:nvSpPr>
          <p:cNvPr id="215" name="Google Shape;215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6" name="Google Shape;2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202" y="1307850"/>
            <a:ext cx="3634750" cy="311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600" y="1280800"/>
            <a:ext cx="3298726" cy="317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2"/>
          <p:cNvSpPr txBox="1"/>
          <p:nvPr/>
        </p:nvSpPr>
        <p:spPr>
          <a:xfrm>
            <a:off x="6728625" y="4580875"/>
            <a:ext cx="2186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presenter:Jiaxin Wang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9" name="Google Shape;219;p22" title="2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2872900"/>
            <a:ext cx="645425" cy="64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/>
          <p:nvPr>
            <p:ph idx="1" type="body"/>
          </p:nvPr>
        </p:nvSpPr>
        <p:spPr>
          <a:xfrm>
            <a:off x="1482800" y="495800"/>
            <a:ext cx="2850600" cy="92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Brake reduce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975" y="1350950"/>
            <a:ext cx="4085975" cy="279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7175" y="1350950"/>
            <a:ext cx="3842680" cy="279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/>
          <p:cNvSpPr txBox="1"/>
          <p:nvPr/>
        </p:nvSpPr>
        <p:spPr>
          <a:xfrm>
            <a:off x="6580325" y="4477625"/>
            <a:ext cx="2186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presenter:Jiaxin Wang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8" name="Google Shape;228;p23" title="3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975" y="31253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 support</a:t>
            </a:r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1651550"/>
            <a:ext cx="35814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925" y="1651550"/>
            <a:ext cx="295275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4"/>
          <p:cNvSpPr txBox="1"/>
          <p:nvPr/>
        </p:nvSpPr>
        <p:spPr>
          <a:xfrm>
            <a:off x="6735225" y="4531950"/>
            <a:ext cx="2186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presenter:Jiaxin Wang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7" name="Google Shape;237;p24" title="4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2898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Q&amp;A</a:t>
            </a:r>
            <a:endParaRPr sz="3700"/>
          </a:p>
        </p:txBody>
      </p:sp>
      <p:sp>
        <p:nvSpPr>
          <p:cNvPr id="243" name="Google Shape;243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Project Description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13525" y="859975"/>
            <a:ext cx="7038900" cy="364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Description:  Improv</a:t>
            </a:r>
            <a:r>
              <a:rPr lang="en"/>
              <a:t>ing </a:t>
            </a:r>
            <a:r>
              <a:rPr lang="en"/>
              <a:t> wheelchairs according to client’s requirement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</a:t>
            </a:r>
            <a:r>
              <a:rPr lang="en"/>
              <a:t>roject aim to solve: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1.Improved brakes and anti-theft devices for wheelchairs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2.Adjustable calf support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3.Controlled leg support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 Sponsor：Hopspital and school project manager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Impact of project success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6958950" y="4631375"/>
            <a:ext cx="2134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presenter:Jialan Sun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3" name="Google Shape;143;p14" title="JS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638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Background/Current State-of-the-art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985050" y="458125"/>
            <a:ext cx="7038900" cy="31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</a:t>
            </a:r>
            <a:r>
              <a:rPr lang="en"/>
              <a:t>xisting approaches: </a:t>
            </a:r>
            <a:endParaRPr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suitable damper to prevent free falling</a:t>
            </a:r>
            <a:endParaRPr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Put the brake device in the proper position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Reference: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[1] 	2. M. C. H. Y. A. C. C. L. a. Y. Z. Cheng </a:t>
            </a:r>
            <a:r>
              <a:rPr lang="en"/>
              <a:t>Fang 1</a:t>
            </a:r>
            <a:r>
              <a:rPr lang="en"/>
              <a:t>, "Feasibility study of shape memory alloy ring spring systems for self-centring seismic resisting devices," Smart Materials and Structures, no. 6, 2015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[2] 	Wikipedia, "Wikipedia," 23 3 2020. [Online]. Available: https://en.wikipedia.org/wiki/Shock_absorber#Vehicle_suspension. [Accessed 3 7 2020].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5"/>
          <p:cNvSpPr txBox="1"/>
          <p:nvPr/>
        </p:nvSpPr>
        <p:spPr>
          <a:xfrm>
            <a:off x="6874900" y="4631375"/>
            <a:ext cx="22188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Simeng Cai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1" name="Google Shape;151;p15" title="sc1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00" y="36335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>
            <p:ph type="title"/>
          </p:nvPr>
        </p:nvSpPr>
        <p:spPr>
          <a:xfrm>
            <a:off x="802650" y="423725"/>
            <a:ext cx="66201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700">
                <a:latin typeface="Lato"/>
                <a:ea typeface="Lato"/>
                <a:cs typeface="Lato"/>
                <a:sym typeface="Lato"/>
              </a:rPr>
              <a:t> existing designs and Shortcomings </a:t>
            </a:r>
            <a:endParaRPr sz="2800"/>
          </a:p>
        </p:txBody>
      </p:sp>
      <p:sp>
        <p:nvSpPr>
          <p:cNvPr id="157" name="Google Shape;157;p16"/>
          <p:cNvSpPr txBox="1"/>
          <p:nvPr>
            <p:ph idx="1" type="body"/>
          </p:nvPr>
        </p:nvSpPr>
        <p:spPr>
          <a:xfrm>
            <a:off x="1200000" y="855300"/>
            <a:ext cx="7565100" cy="332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                 Existing designs</a:t>
            </a:r>
            <a:endParaRPr sz="1500"/>
          </a:p>
          <a:p>
            <a:pPr indent="-311150" lvl="0" marL="9144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rotary damper</a:t>
            </a:r>
            <a:endParaRPr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Setting brake system at the rear handle and the big wheel  (like bicycle)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   </a:t>
            </a:r>
            <a:r>
              <a:rPr lang="en" sz="1500"/>
              <a:t>Shortcomings 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                1):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rotary damper is not completely reliable over a project’s lifetime.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2): The speed of the wheelchair is slow, the patient may not consider the function of the brake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16" title="sc2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5" y="305805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6719625" y="4536925"/>
            <a:ext cx="22608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  Simeng Cai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/>
          <p:nvPr>
            <p:ph type="title"/>
          </p:nvPr>
        </p:nvSpPr>
        <p:spPr>
          <a:xfrm>
            <a:off x="1052550" y="2092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                  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Ideas from completely different applications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 txBox="1"/>
          <p:nvPr>
            <p:ph idx="1" type="body"/>
          </p:nvPr>
        </p:nvSpPr>
        <p:spPr>
          <a:xfrm>
            <a:off x="1247325" y="14359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025" y="1422138"/>
            <a:ext cx="2491800" cy="208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9225" y="1435913"/>
            <a:ext cx="1975674" cy="219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7"/>
          <p:cNvSpPr txBox="1"/>
          <p:nvPr/>
        </p:nvSpPr>
        <p:spPr>
          <a:xfrm>
            <a:off x="1953038" y="3957150"/>
            <a:ext cx="22116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Shopping cart anti-theft mechanism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000000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000000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p17"/>
          <p:cNvSpPr txBox="1"/>
          <p:nvPr/>
        </p:nvSpPr>
        <p:spPr>
          <a:xfrm>
            <a:off x="5703125" y="4012650"/>
            <a:ext cx="2491800" cy="4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Ideal anti-theft mechanism for wheelchairs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0" name="Google Shape;17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9700" y="1422138"/>
            <a:ext cx="2585050" cy="195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 txBox="1"/>
          <p:nvPr/>
        </p:nvSpPr>
        <p:spPr>
          <a:xfrm>
            <a:off x="891000" y="3579950"/>
            <a:ext cx="13872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Figure 1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3593450" y="3591050"/>
            <a:ext cx="1350600" cy="2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Figure 2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17"/>
          <p:cNvSpPr txBox="1"/>
          <p:nvPr/>
        </p:nvSpPr>
        <p:spPr>
          <a:xfrm>
            <a:off x="6685038" y="3635325"/>
            <a:ext cx="1168800" cy="2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Figure 3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4" name="Google Shape;174;p17" title="sc3.mp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75" y="3854800"/>
            <a:ext cx="414575" cy="4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7"/>
          <p:cNvSpPr txBox="1"/>
          <p:nvPr/>
        </p:nvSpPr>
        <p:spPr>
          <a:xfrm>
            <a:off x="6797575" y="4568075"/>
            <a:ext cx="23463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 Simeng Cai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 txBox="1"/>
          <p:nvPr>
            <p:ph type="title"/>
          </p:nvPr>
        </p:nvSpPr>
        <p:spPr>
          <a:xfrm>
            <a:off x="488600" y="127825"/>
            <a:ext cx="7784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</a:t>
            </a:r>
            <a:r>
              <a:rPr lang="en" sz="2000"/>
              <a:t>ustomer Requirements and Engineering Requirements</a:t>
            </a:r>
            <a:endParaRPr sz="2000"/>
          </a:p>
        </p:txBody>
      </p:sp>
      <p:sp>
        <p:nvSpPr>
          <p:cNvPr id="181" name="Google Shape;181;p18"/>
          <p:cNvSpPr txBox="1"/>
          <p:nvPr/>
        </p:nvSpPr>
        <p:spPr>
          <a:xfrm>
            <a:off x="7004600" y="4573725"/>
            <a:ext cx="2235900" cy="4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resenter: Zhenkai Xia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275" y="909775"/>
            <a:ext cx="6175334" cy="40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/>
        </p:nvSpPr>
        <p:spPr>
          <a:xfrm>
            <a:off x="2355775" y="604700"/>
            <a:ext cx="25332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      Table 1: QFD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4" name="Google Shape;184;p18" title="Z 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" y="29677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 txBox="1"/>
          <p:nvPr>
            <p:ph type="title"/>
          </p:nvPr>
        </p:nvSpPr>
        <p:spPr>
          <a:xfrm>
            <a:off x="524125" y="393750"/>
            <a:ext cx="7812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C</a:t>
            </a:r>
            <a:r>
              <a:rPr lang="en" sz="2000"/>
              <a:t>ustomer Requirements and Engineering Requirements</a:t>
            </a:r>
            <a:endParaRPr/>
          </a:p>
        </p:txBody>
      </p:sp>
      <p:sp>
        <p:nvSpPr>
          <p:cNvPr id="190" name="Google Shape;190;p19"/>
          <p:cNvSpPr txBox="1"/>
          <p:nvPr>
            <p:ph idx="1" type="body"/>
          </p:nvPr>
        </p:nvSpPr>
        <p:spPr>
          <a:xfrm>
            <a:off x="4397325" y="1061175"/>
            <a:ext cx="39390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Three Most Important ERs</a:t>
            </a:r>
            <a:endParaRPr sz="22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457200" rtl="0" algn="l">
              <a:spcBef>
                <a:spcPts val="160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Friction force when braking (N)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Fault tolerance (%)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" sz="1900"/>
              <a:t>Weight (N)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35050" y="1631174"/>
            <a:ext cx="3986449" cy="2554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9" title="Z 2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700" y="30135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Concept Generation and Skills Acquired</a:t>
            </a:r>
            <a:endParaRPr/>
          </a:p>
        </p:txBody>
      </p:sp>
      <p:sp>
        <p:nvSpPr>
          <p:cNvPr id="198" name="Google Shape;198;p20"/>
          <p:cNvSpPr txBox="1"/>
          <p:nvPr>
            <p:ph idx="1" type="body"/>
          </p:nvPr>
        </p:nvSpPr>
        <p:spPr>
          <a:xfrm>
            <a:off x="1359025" y="837750"/>
            <a:ext cx="7038900" cy="401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Preferred concepts 1：</a:t>
            </a:r>
            <a:r>
              <a:rPr lang="en"/>
              <a:t>calf pad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Back-up concepts 1：</a:t>
            </a:r>
            <a:r>
              <a:rPr lang="en"/>
              <a:t>calf strip，calf panel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Preferred concept  2：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en"/>
              <a:t>Rotary dampers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Back-up concepts 2: </a:t>
            </a:r>
            <a:r>
              <a:rPr lang="en"/>
              <a:t>Hysteresis of structural material damper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Self-learning application: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1.  </a:t>
            </a:r>
            <a:r>
              <a:rPr lang="en"/>
              <a:t>E</a:t>
            </a:r>
            <a:r>
              <a:rPr lang="en"/>
              <a:t>xplore damper mechanism and different kinds of dampers.  Could choose the right damper to apply in different occasions.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2. S</a:t>
            </a:r>
            <a:r>
              <a:rPr lang="en"/>
              <a:t>olenoid (generating a magnetic field through a solenoid, attracting each other with other magnetic materials)</a:t>
            </a:r>
            <a:r>
              <a:rPr lang="en"/>
              <a:t>  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Method used to choose preferred concepts：M</a:t>
            </a:r>
            <a:r>
              <a:rPr lang="en"/>
              <a:t>orph Matrix&amp;Decision  Matrix</a:t>
            </a:r>
            <a:endParaRPr/>
          </a:p>
        </p:txBody>
      </p:sp>
      <p:sp>
        <p:nvSpPr>
          <p:cNvPr id="199" name="Google Shape;199;p20"/>
          <p:cNvSpPr txBox="1"/>
          <p:nvPr/>
        </p:nvSpPr>
        <p:spPr>
          <a:xfrm>
            <a:off x="7463100" y="4184425"/>
            <a:ext cx="16809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presenter:Haoran Yin</a:t>
            </a:r>
            <a:endParaRPr sz="1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0" name="Google Shape;200;p20" title="Record (online-voice-recorder.com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25" y="14538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Evaluation</a:t>
            </a:r>
            <a:endParaRPr/>
          </a:p>
        </p:txBody>
      </p:sp>
      <p:sp>
        <p:nvSpPr>
          <p:cNvPr id="206" name="Google Shape;206;p21"/>
          <p:cNvSpPr txBox="1"/>
          <p:nvPr>
            <p:ph idx="1" type="body"/>
          </p:nvPr>
        </p:nvSpPr>
        <p:spPr>
          <a:xfrm>
            <a:off x="5185800" y="1307850"/>
            <a:ext cx="3593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Size: Length 1132 mm 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            Width 680 mm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            Height 980 mm</a:t>
            </a:r>
            <a:endParaRPr sz="1800"/>
          </a:p>
        </p:txBody>
      </p:sp>
      <p:sp>
        <p:nvSpPr>
          <p:cNvPr id="207" name="Google Shape;207;p21"/>
          <p:cNvSpPr txBox="1"/>
          <p:nvPr/>
        </p:nvSpPr>
        <p:spPr>
          <a:xfrm>
            <a:off x="6276500" y="4447800"/>
            <a:ext cx="2186700" cy="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presenter: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Jiaxin Wang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8" name="Google Shape;2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825" y="916950"/>
            <a:ext cx="4099682" cy="353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 title="1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 rot="10800000">
            <a:off x="0" y="3059575"/>
            <a:ext cx="641775" cy="64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